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5"/>
  </p:notesMasterIdLst>
  <p:handoutMasterIdLst>
    <p:handoutMasterId r:id="rId46"/>
  </p:handoutMasterIdLst>
  <p:sldIdLst>
    <p:sldId id="332" r:id="rId3"/>
    <p:sldId id="318" r:id="rId4"/>
    <p:sldId id="289" r:id="rId5"/>
    <p:sldId id="319" r:id="rId6"/>
    <p:sldId id="320" r:id="rId7"/>
    <p:sldId id="321" r:id="rId8"/>
    <p:sldId id="322" r:id="rId9"/>
    <p:sldId id="323" r:id="rId10"/>
    <p:sldId id="324" r:id="rId11"/>
    <p:sldId id="329" r:id="rId12"/>
    <p:sldId id="258" r:id="rId13"/>
    <p:sldId id="259" r:id="rId14"/>
    <p:sldId id="333" r:id="rId15"/>
    <p:sldId id="33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330" r:id="rId30"/>
    <p:sldId id="331" r:id="rId31"/>
    <p:sldId id="450" r:id="rId32"/>
    <p:sldId id="1820" r:id="rId33"/>
    <p:sldId id="353" r:id="rId34"/>
    <p:sldId id="279" r:id="rId35"/>
    <p:sldId id="261" r:id="rId36"/>
    <p:sldId id="1821" r:id="rId37"/>
    <p:sldId id="326" r:id="rId38"/>
    <p:sldId id="327" r:id="rId39"/>
    <p:sldId id="328" r:id="rId40"/>
    <p:sldId id="282" r:id="rId41"/>
    <p:sldId id="283" r:id="rId42"/>
    <p:sldId id="284" r:id="rId43"/>
    <p:sldId id="285" r:id="rId44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92" d="100"/>
          <a:sy n="92" d="100"/>
        </p:scale>
        <p:origin x="412" y="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2/3/2020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2/3/2020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78686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a.co/22EPvt6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hova.com/embedded/subsession/aecm_202001/799251/827839/?view=" TargetMode="External"/><Relationship Id="rId2" Type="http://schemas.openxmlformats.org/officeDocument/2006/relationships/hyperlink" Target="https://whova.com/embedded/subsession/aecm_202001/799251/801375/?view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hova.com/embedded/subsession/aecm_202001/799283/802125/?view=" TargetMode="External"/><Relationship Id="rId5" Type="http://schemas.openxmlformats.org/officeDocument/2006/relationships/hyperlink" Target="https://whova.com/embedded/subsession/aecm_202001/827864/827866/?view=" TargetMode="External"/><Relationship Id="rId4" Type="http://schemas.openxmlformats.org/officeDocument/2006/relationships/hyperlink" Target="https://whova.com/embedded/subsession/aecm_202001/799254/806608/?view=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James M. </a:t>
            </a:r>
            <a:r>
              <a:rPr lang="en-US" u="sng" dirty="0" err="1"/>
              <a:t>Willenbring</a:t>
            </a:r>
            <a:br>
              <a:rPr lang="en-US" u="sng" dirty="0"/>
            </a:br>
            <a:r>
              <a:rPr lang="en-US" sz="2000" dirty="0"/>
              <a:t>Sandia National Laboratories</a:t>
            </a:r>
            <a:endParaRPr lang="en-US" dirty="0"/>
          </a:p>
          <a:p>
            <a:r>
              <a:rPr lang="en-US" dirty="0"/>
              <a:t>Michael A. Heroux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ECP 4</a:t>
            </a:r>
            <a:r>
              <a:rPr lang="en-US" sz="2000" baseline="30000" dirty="0"/>
              <a:t>th</a:t>
            </a:r>
            <a:r>
              <a:rPr lang="en-US" sz="2000" dirty="0"/>
              <a:t> Annual Meeting, Houston, Texas</a:t>
            </a:r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</a:t>
            </a:r>
            <a:r>
              <a:rPr lang="en-US" sz="1800" b="1" dirty="0" err="1"/>
              <a:t>Anshu</a:t>
            </a:r>
            <a:r>
              <a:rPr lang="en-US" sz="1800" b="1" dirty="0"/>
              <a:t> Dubey, James M. </a:t>
            </a:r>
            <a:r>
              <a:rPr lang="en-US" sz="1800" b="1" dirty="0" err="1"/>
              <a:t>Willenbring</a:t>
            </a:r>
            <a:r>
              <a:rPr lang="en-US" sz="1800" b="1" dirty="0"/>
              <a:t>, Better Scientific Software tutorial, in </a:t>
            </a:r>
            <a:r>
              <a:rPr lang="en-US" sz="1800" b="1" dirty="0" err="1"/>
              <a:t>Exascale</a:t>
            </a:r>
            <a:r>
              <a:rPr lang="en-US" sz="1800" b="1" dirty="0"/>
              <a:t> Computing Project Fourth Annual Meeting, Houston, Texas. DOI: </a:t>
            </a:r>
            <a:r>
              <a:rPr lang="en-US" sz="1800" b="1" dirty="0">
                <a:hlinkClick r:id="rId4"/>
              </a:rPr>
              <a:t>10.6084/m9.figshare.11786868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Module Authors,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Alicia </a:t>
            </a:r>
            <a:r>
              <a:rPr lang="en-US" sz="1600" dirty="0" err="1"/>
              <a:t>Klinvex</a:t>
            </a:r>
            <a:r>
              <a:rPr lang="en-US" sz="1600" dirty="0"/>
              <a:t> and Katherine Riley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67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Epic, Story, Task</a:t>
            </a:r>
          </a:p>
          <a:p>
            <a:pPr lvl="1"/>
            <a:r>
              <a:rPr lang="en-US" dirty="0">
                <a:uFillTx/>
              </a:rPr>
              <a:t>Formal or informal</a:t>
            </a:r>
          </a:p>
          <a:p>
            <a:pPr lvl="1"/>
            <a:r>
              <a:rPr lang="en-US" dirty="0">
                <a:uFillTx/>
              </a:rPr>
              <a:t>Start with high-level requirements</a:t>
            </a:r>
          </a:p>
          <a:p>
            <a:pPr lvl="1"/>
            <a:r>
              <a:rPr lang="en-US" dirty="0">
                <a:uFillTx/>
              </a:rPr>
              <a:t>Break down and refine as needed</a:t>
            </a:r>
          </a:p>
          <a:p>
            <a:pPr lvl="1"/>
            <a:endParaRPr lang="en-US" dirty="0">
              <a:uFillTx/>
            </a:endParaRPr>
          </a:p>
          <a:p>
            <a:r>
              <a:rPr lang="en-US" dirty="0">
                <a:uFillTx/>
              </a:rPr>
              <a:t>Example:</a:t>
            </a:r>
          </a:p>
          <a:p>
            <a:pPr lvl="1"/>
            <a:r>
              <a:rPr lang="en-US" dirty="0">
                <a:uFillTx/>
              </a:rPr>
              <a:t>Add a validation test suite </a:t>
            </a:r>
            <a:r>
              <a:rPr lang="en-US" dirty="0">
                <a:uFillTx/>
                <a:sym typeface="Wingdings" pitchFamily="2" charset="2"/>
              </a:rPr>
              <a:t> Add test harness, add test A, B, etc.</a:t>
            </a:r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Challenges.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approaches.</a:t>
            </a:r>
          </a:p>
          <a:p>
            <a:pPr lvl="1"/>
            <a:r>
              <a:rPr lang="en-US" dirty="0"/>
              <a:t>Overview of Kanban.</a:t>
            </a:r>
          </a:p>
          <a:p>
            <a:pPr lvl="1"/>
            <a:r>
              <a:rPr lang="en-US" dirty="0"/>
              <a:t>Free tools:  Trello, GitHub.</a:t>
            </a:r>
          </a:p>
          <a:p>
            <a:r>
              <a:rPr lang="en-US" dirty="0"/>
              <a:t>PSIP: Productivity and Sustainability Improvement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2:30pm-2:35pm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2:35pm-3:00pm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3:00pm-3:30pm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3:30pm-4:00pm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4:00pm-4:30pm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4:30pm-5:15pm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 err="1"/>
                        <a:t>Anshu</a:t>
                      </a:r>
                      <a:r>
                        <a:rPr lang="en-US" sz="1600" i="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5:15pm-5:45pm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Git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5:45pm-6:00pm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3E934B0-5AF1-4732-B988-CEBC9AEB1C51}"/>
              </a:ext>
            </a:extLst>
          </p:cNvPr>
          <p:cNvGrpSpPr/>
          <p:nvPr/>
        </p:nvGrpSpPr>
        <p:grpSpPr>
          <a:xfrm>
            <a:off x="79513" y="2385135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BA4CE6-6494-4E7A-87A7-D9ACD3EF6AB3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790B86C2-C521-4209-B341-CEF82F7DCBF2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1C01F38B-2C75-4658-90E2-676FFBCA60C3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244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1473-AC73-45E8-97F0-CAB263A9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IDEAS Activities at the ECP 4AM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082CBB-36D1-4AE5-8DA9-9A3E663267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870527"/>
          <a:ext cx="12188825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757">
                  <a:extLst>
                    <a:ext uri="{9D8B030D-6E8A-4147-A177-3AD203B41FA5}">
                      <a16:colId xmlns:a16="http://schemas.microsoft.com/office/drawing/2014/main" val="2400528709"/>
                    </a:ext>
                  </a:extLst>
                </a:gridCol>
                <a:gridCol w="1937479">
                  <a:extLst>
                    <a:ext uri="{9D8B030D-6E8A-4147-A177-3AD203B41FA5}">
                      <a16:colId xmlns:a16="http://schemas.microsoft.com/office/drawing/2014/main" val="1627136424"/>
                    </a:ext>
                  </a:extLst>
                </a:gridCol>
                <a:gridCol w="1406237">
                  <a:extLst>
                    <a:ext uri="{9D8B030D-6E8A-4147-A177-3AD203B41FA5}">
                      <a16:colId xmlns:a16="http://schemas.microsoft.com/office/drawing/2014/main" val="3008193303"/>
                    </a:ext>
                  </a:extLst>
                </a:gridCol>
                <a:gridCol w="7471352">
                  <a:extLst>
                    <a:ext uri="{9D8B030D-6E8A-4147-A177-3AD203B41FA5}">
                      <a16:colId xmlns:a16="http://schemas.microsoft.com/office/drawing/2014/main" val="1000032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Event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7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10:30am-12:00pm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Collaboration Opportunities with the </a:t>
                      </a:r>
                      <a:r>
                        <a:rPr lang="en-US" sz="1600" b="0" u="sng" dirty="0" err="1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BSSw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 Fellows</a:t>
                      </a:r>
                      <a:r>
                        <a:rPr lang="en-US" sz="1600" b="0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91285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10:30am-12:00pm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III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BOF: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3"/>
                        </a:rPr>
                        <a:t>Cultivating Software Sustainability and Productivity through BSSw.io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6802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2:30pm-3:30pm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4"/>
                        </a:rPr>
                        <a:t>The Scope and Role of DevOps in HPC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374333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Wednesday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2:30pm-4:00pm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5"/>
                        </a:rPr>
                        <a:t>Hands-on with Progress Tracking Cards: A Lightweight Method for Improving Your Software Practices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0136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Thursday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1:30pm-4:30pm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Champions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6"/>
                        </a:rPr>
                        <a:t>Developing Engaged and Productive Virtual Teams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28860344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#77: Rate Your Project’s Software Practices!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6448617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#78: Lightweight Software Quality Practice — PSIP: Productivity and Sustainability Improvement Planning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54386221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#114: Better Scientific Software: So Your Code Will See the Future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2605381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#115: IDEAS-ECP: Advancing Software Productivity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Exascale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Applications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394587824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Meeting Lobby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IDEAS Desk: Let’s talk about software</a:t>
                      </a:r>
                    </a:p>
                    <a:p>
                      <a:pPr fontAlgn="t"/>
                      <a:r>
                        <a:rPr lang="en-US" sz="1600" b="0" i="1" dirty="0">
                          <a:effectLst/>
                        </a:rPr>
                        <a:t>(available during all breaks and selected poster and breakout slots)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27440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25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Composed of small teams (and all the challenges).</a:t>
            </a:r>
          </a:p>
          <a:p>
            <a:r>
              <a:rPr lang="en-US" b="0" dirty="0"/>
              <a:t>Additional interaction challenges.</a:t>
            </a:r>
          </a:p>
          <a:p>
            <a:r>
              <a:rPr lang="en-US" dirty="0"/>
              <a:t>Policies, regularly cultural exchanges important.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05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21114</TotalTime>
  <Words>2640</Words>
  <Application>Microsoft Office PowerPoint</Application>
  <PresentationFormat>Custom</PresentationFormat>
  <Paragraphs>474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Large team challenges</vt:lpstr>
      <vt:lpstr>Small team challenges</vt:lpstr>
      <vt:lpstr>Research Team Member Lifecycle</vt:lpstr>
      <vt:lpstr>Checklists &amp; Policies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A Bit about Scrum: Roles</vt:lpstr>
      <vt:lpstr>A Bit about Scrum: Process</vt:lpstr>
      <vt:lpstr>How To Get Better</vt:lpstr>
      <vt:lpstr>Basic Strategy for Introducing Things We Will Talk About</vt:lpstr>
      <vt:lpstr>Productivity and Sustainability Improvement Planning (PSIP)  Examples: EXAALT &amp; MPICH</vt:lpstr>
      <vt:lpstr>Other Resources</vt:lpstr>
      <vt:lpstr>Agenda</vt:lpstr>
      <vt:lpstr>Additional IDEAS Activities at the ECP 4AM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Bernholdt, David</cp:lastModifiedBy>
  <cp:revision>271</cp:revision>
  <cp:lastPrinted>2015-09-14T20:56:03Z</cp:lastPrinted>
  <dcterms:created xsi:type="dcterms:W3CDTF">2015-03-03T13:47:39Z</dcterms:created>
  <dcterms:modified xsi:type="dcterms:W3CDTF">2020-02-03T16:12:19Z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